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  <p:embeddedFont>
      <p:font typeface="Merriweather Medium"/>
      <p:regular r:id="rId33"/>
      <p:bold r:id="rId34"/>
      <p:italic r:id="rId35"/>
      <p:boldItalic r:id="rId36"/>
    </p:embeddedFont>
    <p:embeddedFont>
      <p:font typeface="Roboto Mon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33" Type="http://schemas.openxmlformats.org/officeDocument/2006/relationships/font" Target="fonts/MerriweatherMedium-regular.fntdata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35" Type="http://schemas.openxmlformats.org/officeDocument/2006/relationships/font" Target="fonts/MerriweatherMedium-italic.fntdata"/><Relationship Id="rId12" Type="http://schemas.openxmlformats.org/officeDocument/2006/relationships/slide" Target="slides/slide7.xml"/><Relationship Id="rId34" Type="http://schemas.openxmlformats.org/officeDocument/2006/relationships/font" Target="fonts/MerriweatherMedium-bold.fntdata"/><Relationship Id="rId15" Type="http://schemas.openxmlformats.org/officeDocument/2006/relationships/slide" Target="slides/slide10.xml"/><Relationship Id="rId37" Type="http://schemas.openxmlformats.org/officeDocument/2006/relationships/font" Target="fonts/RobotoMono-regular.fntdata"/><Relationship Id="rId14" Type="http://schemas.openxmlformats.org/officeDocument/2006/relationships/slide" Target="slides/slide9.xml"/><Relationship Id="rId36" Type="http://schemas.openxmlformats.org/officeDocument/2006/relationships/font" Target="fonts/Merriweather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ono-italic.fntdata"/><Relationship Id="rId16" Type="http://schemas.openxmlformats.org/officeDocument/2006/relationships/slide" Target="slides/slide11.xml"/><Relationship Id="rId38" Type="http://schemas.openxmlformats.org/officeDocument/2006/relationships/font" Target="fonts/RobotoMon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76f9b2ea5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b76f9b2ea5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b7a9e751a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b7a9e751a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b7a9e751a5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b7a9e751a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b76f9b2ea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b76f9b2ea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b76f9b2ea5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b76f9b2ea5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b7a9e751a5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3b7a9e751a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b7a9e751a5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b7a9e751a5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b76f9b2ea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b76f9b2ea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3b7a9e751a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3b7a9e751a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6f919934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6f919934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Narrative:</a:t>
            </a:r>
            <a:r>
              <a:rPr lang="en">
                <a:solidFill>
                  <a:schemeClr val="dk1"/>
                </a:solidFill>
              </a:rPr>
              <a:t> "Everything you see every bank transaction, every social media post, every news article—is built on the foundation we are starting today. You aren't just learning to code; you are learning to build the infrastructure of modern society."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c6f919934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c6f91993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19934_0_5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1993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b76f9b2ea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b76f9b2ea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b76f9b2ea5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b76f9b2ea5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b76f9b2ea5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b76f9b2ea5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b76f9b2ea5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b76f9b2ea5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HTML:</a:t>
            </a:r>
            <a:r>
              <a:rPr lang="en">
                <a:solidFill>
                  <a:schemeClr val="dk1"/>
                </a:solidFill>
              </a:rPr>
              <a:t> The Skeleton (Structure).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CSS:</a:t>
            </a:r>
            <a:r>
              <a:rPr lang="en">
                <a:solidFill>
                  <a:schemeClr val="dk1"/>
                </a:solidFill>
              </a:rPr>
              <a:t> The Skin/Clothes (Presentation).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JavaScript:</a:t>
            </a:r>
            <a:r>
              <a:rPr lang="en">
                <a:solidFill>
                  <a:schemeClr val="dk1"/>
                </a:solidFill>
              </a:rPr>
              <a:t> The Muscles/Brain (Behavior).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b7a9e751a5_1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b7a9e751a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github.com" TargetMode="External"/><Relationship Id="rId4" Type="http://schemas.openxmlformats.org/officeDocument/2006/relationships/hyperlink" Target="http://codepen.io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timer-rosy-five.vercel.app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hyperlink" Target="http://unsplash.co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hyperlink" Target="http://wikipedia.com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depen.io/magnetik-works/pen/MYeKg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Web Fundamentals &amp; The Developer’s Toolkit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The Environment Setup </a:t>
            </a:r>
            <a:endParaRPr/>
          </a:p>
        </p:txBody>
      </p:sp>
      <p:sp>
        <p:nvSpPr>
          <p:cNvPr id="163" name="Google Shape;163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Install Visual Studio Code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Install </a:t>
            </a:r>
            <a:r>
              <a:rPr lang="en"/>
              <a:t>recommended</a:t>
            </a:r>
            <a:r>
              <a:rPr lang="en"/>
              <a:t> extensions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Install Git tools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 accounts 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3"/>
              </a:rPr>
              <a:t>Github.com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Netlify or Vercel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u="sng">
                <a:solidFill>
                  <a:schemeClr val="hlink"/>
                </a:solidFill>
                <a:hlinkClick r:id="rId4"/>
              </a:rPr>
              <a:t>CodePen.io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Studio Code and Extensions</a:t>
            </a:r>
            <a:endParaRPr/>
          </a:p>
        </p:txBody>
      </p:sp>
      <p:sp>
        <p:nvSpPr>
          <p:cNvPr id="169" name="Google Shape;169;p23"/>
          <p:cNvSpPr txBox="1"/>
          <p:nvPr>
            <p:ph idx="1" type="body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Live Server: Launches a local development server with a live reload feature (see changes as soon as you save).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Prettier - Code Formatter: Automatically cleans up code indentation and styling.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Auto Close Tag / Auto Rename Tag: Saves time by managing HTML tags automatically.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ESLint: Points out JavaScript errors in real-time before the code is even run.</a:t>
            </a:r>
            <a:endParaRPr sz="160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sz="1600"/>
              <a:t>Thunder Client: Optional extension to be able to test API responses outside of the browser.</a:t>
            </a:r>
            <a:endParaRPr sz="1600"/>
          </a:p>
        </p:txBody>
      </p:sp>
      <p:pic>
        <p:nvPicPr>
          <p:cNvPr id="170" name="Google Shape;17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7" y="963994"/>
            <a:ext cx="4426524" cy="28162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Browser DevTools</a:t>
            </a:r>
            <a:endParaRPr/>
          </a:p>
        </p:txBody>
      </p:sp>
      <p:sp>
        <p:nvSpPr>
          <p:cNvPr id="176" name="Google Shape;176;p24"/>
          <p:cNvSpPr txBox="1"/>
          <p:nvPr>
            <p:ph idx="1" type="body"/>
          </p:nvPr>
        </p:nvSpPr>
        <p:spPr>
          <a:xfrm>
            <a:off x="311700" y="1080446"/>
            <a:ext cx="4012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Navigate to your Favourite website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Right click and select “</a:t>
            </a:r>
            <a:r>
              <a:rPr lang="en"/>
              <a:t>Inspect</a:t>
            </a:r>
            <a:r>
              <a:rPr lang="en"/>
              <a:t>” or Press F12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Go to the “Elements” tab to see the HTML structure of that page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Use Device Toolbar to test on different screen sizes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Inspect </a:t>
            </a:r>
            <a:r>
              <a:rPr lang="en"/>
              <a:t>the</a:t>
            </a:r>
            <a:r>
              <a:rPr lang="en"/>
              <a:t> styles of a component</a:t>
            </a:r>
            <a:endParaRPr/>
          </a:p>
        </p:txBody>
      </p:sp>
      <p:pic>
        <p:nvPicPr>
          <p:cNvPr id="177" name="Google Shape;17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9763" y="1075825"/>
            <a:ext cx="4562475" cy="23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5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83" name="Google Shape;183;p25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Minute Break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" y="0"/>
            <a:ext cx="9144000" cy="6057142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Version Control with Git &amp; GitHub</a:t>
            </a:r>
            <a:endParaRPr/>
          </a:p>
        </p:txBody>
      </p:sp>
      <p:sp>
        <p:nvSpPr>
          <p:cNvPr id="190" name="Google Shape;190;p26"/>
          <p:cNvSpPr txBox="1"/>
          <p:nvPr>
            <p:ph idx="1" type="body"/>
          </p:nvPr>
        </p:nvSpPr>
        <p:spPr>
          <a:xfrm>
            <a:off x="311700" y="1229875"/>
            <a:ext cx="8520600" cy="20160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Concept: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Git is like a "Save Point" system (like a video game) for code. It is currently the industry standard “Source Code 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Management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(SCM) tool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●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 vs. GitHub:</a:t>
            </a:r>
            <a:endParaRPr b="1"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Local tool (on your machine).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GitHub: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Cloud storage (social media for code).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300"/>
          </a:p>
        </p:txBody>
      </p:sp>
      <p:sp>
        <p:nvSpPr>
          <p:cNvPr id="191" name="Google Shape;191;p26"/>
          <p:cNvSpPr txBox="1"/>
          <p:nvPr/>
        </p:nvSpPr>
        <p:spPr>
          <a:xfrm>
            <a:off x="311700" y="5143500"/>
            <a:ext cx="2182500" cy="3078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Source: Yancy Min on </a:t>
            </a:r>
            <a:r>
              <a:rPr lang="en" sz="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Unsplash.com</a:t>
            </a: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Workflow - Commands</a:t>
            </a:r>
            <a:endParaRPr/>
          </a:p>
        </p:txBody>
      </p:sp>
      <p:pic>
        <p:nvPicPr>
          <p:cNvPr id="197" name="Google Shape;19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550" y="1017800"/>
            <a:ext cx="4124450" cy="292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7"/>
          <p:cNvSpPr txBox="1"/>
          <p:nvPr/>
        </p:nvSpPr>
        <p:spPr>
          <a:xfrm>
            <a:off x="62800" y="4598121"/>
            <a:ext cx="362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Source:  Dev.to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9" name="Google Shape;199;p27"/>
          <p:cNvSpPr txBox="1"/>
          <p:nvPr/>
        </p:nvSpPr>
        <p:spPr>
          <a:xfrm>
            <a:off x="5016675" y="721025"/>
            <a:ext cx="3621600" cy="292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Basic Commands</a:t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git init</a:t>
            </a:r>
            <a:r>
              <a:rPr lang="en" sz="1100"/>
              <a:t> (Start tracking)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git add .</a:t>
            </a:r>
            <a:r>
              <a:rPr lang="en" sz="1100"/>
              <a:t> (Stage changes/Prepare to save)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git commit -m "message"</a:t>
            </a:r>
            <a:r>
              <a:rPr lang="en" sz="1100"/>
              <a:t> (Save point)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git push</a:t>
            </a:r>
            <a:r>
              <a:rPr lang="en" sz="1100"/>
              <a:t> (Upload to cloud)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Workflow - User </a:t>
            </a:r>
            <a:r>
              <a:rPr lang="en"/>
              <a:t>Interface</a:t>
            </a:r>
            <a:endParaRPr/>
          </a:p>
        </p:txBody>
      </p:sp>
      <p:sp>
        <p:nvSpPr>
          <p:cNvPr id="205" name="Google Shape;205;p28"/>
          <p:cNvSpPr txBox="1"/>
          <p:nvPr>
            <p:ph idx="1" type="body"/>
          </p:nvPr>
        </p:nvSpPr>
        <p:spPr>
          <a:xfrm>
            <a:off x="2949875" y="1229875"/>
            <a:ext cx="58824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Same can be used with the help of Plugins in Visual Studio Code</a:t>
            </a:r>
            <a:endParaRPr/>
          </a:p>
        </p:txBody>
      </p:sp>
      <p:pic>
        <p:nvPicPr>
          <p:cNvPr id="206" name="Google Shape;20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9875"/>
            <a:ext cx="2364524" cy="347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</a:t>
            </a:r>
            <a:endParaRPr/>
          </a:p>
        </p:txBody>
      </p:sp>
      <p:sp>
        <p:nvSpPr>
          <p:cNvPr id="212" name="Google Shape;212;p29"/>
          <p:cNvSpPr txBox="1"/>
          <p:nvPr>
            <p:ph idx="1" type="body"/>
          </p:nvPr>
        </p:nvSpPr>
        <p:spPr>
          <a:xfrm>
            <a:off x="311700" y="1229875"/>
            <a:ext cx="6601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Create a personal "landing page" repo.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will: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new folder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 it in VS Code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an “index.html”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HTML Skeleton code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“Hello World” title with your name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Initialize a Git repository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your project files and commit it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AutoNum type="arabicPeriod"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Submit the repository link in the Module 3 Quiz after completing the Module 2 Lab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Activities</a:t>
            </a:r>
            <a:endParaRPr/>
          </a:p>
        </p:txBody>
      </p:sp>
      <p:sp>
        <p:nvSpPr>
          <p:cNvPr id="218" name="Google Shape;218;p30"/>
          <p:cNvSpPr txBox="1"/>
          <p:nvPr>
            <p:ph idx="1" type="body"/>
          </p:nvPr>
        </p:nvSpPr>
        <p:spPr>
          <a:xfrm>
            <a:off x="311700" y="1229875"/>
            <a:ext cx="7859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Complete the Lab if you have not been able to yet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Look up Semantic HTML vs Non Semantic HTML and bring an example to the next class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Watch a short video on “How DNS works”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Learn markdown syntax for adding notes or issues in your projects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Practice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Spend some time to customize the themes and settings on VS Code and personalize them to your comfort.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24" name="Google Shape;224;p31"/>
          <p:cNvSpPr txBox="1"/>
          <p:nvPr>
            <p:ph idx="1" type="body"/>
          </p:nvPr>
        </p:nvSpPr>
        <p:spPr>
          <a:xfrm>
            <a:off x="311700" y="1229875"/>
            <a:ext cx="4260300" cy="33390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250"/>
              <a:t>1. The Core Stack</a:t>
            </a:r>
            <a:endParaRPr b="1"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50"/>
              <a:t>HTML: The Structure (What is on the page?)</a:t>
            </a:r>
            <a:br>
              <a:rPr lang="en" sz="1250"/>
            </a:br>
            <a:r>
              <a:rPr lang="en" sz="1250"/>
              <a:t>CSS: The Style (How does it look?)</a:t>
            </a:r>
            <a:br>
              <a:rPr lang="en" sz="1250"/>
            </a:br>
            <a:r>
              <a:rPr lang="en" sz="1250"/>
              <a:t>JavaScript: The Logic (What does it do?)</a:t>
            </a:r>
            <a:endParaRPr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50"/>
              <a:t>Client-Server Model: Understanding how the browser (Client) requests data and the Server sends back the files (HTML/CSS/JS).</a:t>
            </a:r>
            <a:endParaRPr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b="1" lang="en" sz="1250"/>
              <a:t>2. Your Professional Toolkit</a:t>
            </a:r>
            <a:endParaRPr b="1"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rPr lang="en" sz="1250"/>
              <a:t>Editor: VS Code</a:t>
            </a:r>
            <a:br>
              <a:rPr lang="en" sz="1250"/>
            </a:br>
            <a:r>
              <a:rPr lang="en" sz="1250"/>
              <a:t>Debugger: Browser DevTools</a:t>
            </a:r>
            <a:br>
              <a:rPr lang="en" sz="1250"/>
            </a:br>
            <a:r>
              <a:rPr lang="en" sz="1250"/>
              <a:t>Version Control: Git (Tracking history) &amp; GitHub (Collaboration and Hosting).</a:t>
            </a:r>
            <a:endParaRPr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50"/>
          </a:p>
        </p:txBody>
      </p:sp>
      <p:sp>
        <p:nvSpPr>
          <p:cNvPr id="225" name="Google Shape;225;p31"/>
          <p:cNvSpPr txBox="1"/>
          <p:nvPr/>
        </p:nvSpPr>
        <p:spPr>
          <a:xfrm>
            <a:off x="4699600" y="1214250"/>
            <a:ext cx="4471800" cy="1435200"/>
          </a:xfrm>
          <a:prstGeom prst="rect">
            <a:avLst/>
          </a:prstGeom>
          <a:solidFill>
            <a:srgbClr val="F0F6F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b="1"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3. The "Pro" Workflow</a:t>
            </a:r>
            <a:endParaRPr b="1"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275"/>
              <a:buFont typeface="Arial"/>
              <a:buNone/>
            </a:pPr>
            <a: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Write code in VS Code.</a:t>
            </a:r>
            <a:b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Preview with Live Server.</a:t>
            </a:r>
            <a:b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Inspect with DevTools.</a:t>
            </a:r>
            <a:b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Save with git commit.</a:t>
            </a:r>
            <a:b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Sync with git push to GitHub.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What Happens in an Internet Minute?</a:t>
            </a:r>
            <a:endParaRPr sz="4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4"/>
          <p:cNvSpPr/>
          <p:nvPr/>
        </p:nvSpPr>
        <p:spPr>
          <a:xfrm>
            <a:off x="783650" y="2459750"/>
            <a:ext cx="1622400" cy="1235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mpact"/>
                <a:ea typeface="Impact"/>
                <a:cs typeface="Impact"/>
                <a:sym typeface="Impact"/>
              </a:rPr>
              <a:t>231 Million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726050" y="3820475"/>
            <a:ext cx="17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Emails Sent</a:t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7" name="Google Shape;97;p14"/>
          <p:cNvSpPr/>
          <p:nvPr/>
        </p:nvSpPr>
        <p:spPr>
          <a:xfrm>
            <a:off x="2863200" y="1998050"/>
            <a:ext cx="1622400" cy="1235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mpact"/>
                <a:ea typeface="Impact"/>
                <a:cs typeface="Impact"/>
                <a:sym typeface="Impact"/>
              </a:rPr>
              <a:t>6.3 </a:t>
            </a:r>
            <a:r>
              <a:rPr lang="en" sz="3000">
                <a:latin typeface="Impact"/>
                <a:ea typeface="Impact"/>
                <a:cs typeface="Impact"/>
                <a:sym typeface="Impact"/>
              </a:rPr>
              <a:t>Million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2616150" y="3358775"/>
            <a:ext cx="2116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Google Searches</a:t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4985950" y="1618669"/>
            <a:ext cx="1622400" cy="1235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mpact"/>
                <a:ea typeface="Impact"/>
                <a:cs typeface="Impact"/>
                <a:sym typeface="Impact"/>
              </a:rPr>
              <a:t>$43.6</a:t>
            </a:r>
            <a:r>
              <a:rPr lang="en" sz="3000">
                <a:latin typeface="Impact"/>
                <a:ea typeface="Impact"/>
                <a:cs typeface="Impact"/>
                <a:sym typeface="Impact"/>
              </a:rPr>
              <a:t> Million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0" name="Google Shape;100;p14"/>
          <p:cNvSpPr txBox="1"/>
          <p:nvPr/>
        </p:nvSpPr>
        <p:spPr>
          <a:xfrm>
            <a:off x="4928350" y="2979394"/>
            <a:ext cx="1737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Spent Online</a:t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1" name="Google Shape;101;p14"/>
          <p:cNvSpPr/>
          <p:nvPr/>
        </p:nvSpPr>
        <p:spPr>
          <a:xfrm>
            <a:off x="7108700" y="1172300"/>
            <a:ext cx="1622400" cy="12351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Impact"/>
                <a:ea typeface="Impact"/>
                <a:cs typeface="Impact"/>
                <a:sym typeface="Impact"/>
              </a:rPr>
              <a:t>694 Million</a:t>
            </a:r>
            <a:endParaRPr sz="3000"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6967375" y="2533025"/>
            <a:ext cx="2023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Spotify Streams</a:t>
            </a:r>
            <a:endParaRPr sz="1800">
              <a:solidFill>
                <a:schemeClr val="dk2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392275" y="4871597"/>
            <a:ext cx="5631300" cy="6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800">
                <a:solidFill>
                  <a:schemeClr val="lt1"/>
                </a:solidFill>
              </a:rPr>
              <a:t>Source: BondHighPlus (2025), Forbes (Domo Data Never Sleeps), CompareInternet, Statista</a:t>
            </a:r>
            <a:endParaRPr i="1" sz="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 txBox="1"/>
          <p:nvPr>
            <p:ph type="title"/>
          </p:nvPr>
        </p:nvSpPr>
        <p:spPr>
          <a:xfrm>
            <a:off x="234100" y="241075"/>
            <a:ext cx="4045200" cy="170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 your Lead Developer (Instructor)</a:t>
            </a:r>
            <a:endParaRPr/>
          </a:p>
        </p:txBody>
      </p:sp>
      <p:pic>
        <p:nvPicPr>
          <p:cNvPr id="109" name="Google Shape;109;p15"/>
          <p:cNvPicPr preferRelativeResize="0"/>
          <p:nvPr/>
        </p:nvPicPr>
        <p:blipFill rotWithShape="1">
          <a:blip r:embed="rId3">
            <a:alphaModFix/>
          </a:blip>
          <a:srcRect b="21754" l="14235" r="14228" t="6710"/>
          <a:stretch/>
        </p:blipFill>
        <p:spPr>
          <a:xfrm>
            <a:off x="7053800" y="241075"/>
            <a:ext cx="1707000" cy="1707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10" name="Google Shape;110;p15"/>
          <p:cNvSpPr txBox="1"/>
          <p:nvPr/>
        </p:nvSpPr>
        <p:spPr>
          <a:xfrm>
            <a:off x="234100" y="4228698"/>
            <a:ext cx="23238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midhunhk.com</a:t>
            </a:r>
            <a:b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github.com/midhunhk</a:t>
            </a:r>
            <a:b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</a:br>
            <a:r>
              <a:rPr lang="en" sz="13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linkedin.com/in/midhunhk/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15"/>
          <p:cNvSpPr txBox="1"/>
          <p:nvPr/>
        </p:nvSpPr>
        <p:spPr>
          <a:xfrm>
            <a:off x="4752050" y="325687"/>
            <a:ext cx="21354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Midhun </a:t>
            </a:r>
            <a:br>
              <a:rPr lang="en" sz="2800">
                <a:solidFill>
                  <a:schemeClr val="lt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</a:br>
            <a:r>
              <a:rPr lang="en" sz="2800">
                <a:solidFill>
                  <a:schemeClr val="lt1"/>
                </a:solidFill>
                <a:latin typeface="Merriweather Medium"/>
                <a:ea typeface="Merriweather Medium"/>
                <a:cs typeface="Merriweather Medium"/>
                <a:sym typeface="Merriweather Medium"/>
              </a:rPr>
              <a:t>Harikumar</a:t>
            </a:r>
            <a:endParaRPr sz="2800">
              <a:solidFill>
                <a:schemeClr val="lt1"/>
              </a:solidFill>
              <a:latin typeface="Merriweather Medium"/>
              <a:ea typeface="Merriweather Medium"/>
              <a:cs typeface="Merriweather Medium"/>
              <a:sym typeface="Merriweather Medium"/>
            </a:endParaRPr>
          </a:p>
        </p:txBody>
      </p:sp>
      <p:sp>
        <p:nvSpPr>
          <p:cNvPr id="112" name="Google Shape;112;p15"/>
          <p:cNvSpPr txBox="1"/>
          <p:nvPr/>
        </p:nvSpPr>
        <p:spPr>
          <a:xfrm>
            <a:off x="4877625" y="2239950"/>
            <a:ext cx="3883200" cy="19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Engineering Manager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17 Years of Industry Experience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Full Stack Developer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UI UX &amp; Modern Web Tech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Tech Enthusiast 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Android Developer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15"/>
          <p:cNvSpPr txBox="1"/>
          <p:nvPr/>
        </p:nvSpPr>
        <p:spPr>
          <a:xfrm>
            <a:off x="4752050" y="1372375"/>
            <a:ext cx="1905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lt1"/>
                </a:solidFill>
              </a:rPr>
              <a:t>Always Exploring New Technologies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-6854" r="12443" t="0"/>
          <a:stretch/>
        </p:blipFill>
        <p:spPr>
          <a:xfrm>
            <a:off x="-607061" y="0"/>
            <a:ext cx="8415499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>
            <a:off x="7201325" y="-10475"/>
            <a:ext cx="1942800" cy="5154000"/>
          </a:xfrm>
          <a:prstGeom prst="rect">
            <a:avLst/>
          </a:prstGeom>
          <a:solidFill>
            <a:srgbClr val="16171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0" name="Google Shape;12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accent4"/>
                </a:solidFill>
              </a:rPr>
              <a:t>Who is in the Room?</a:t>
            </a:r>
            <a:endParaRPr b="1">
              <a:solidFill>
                <a:schemeClr val="accent4"/>
              </a:solidFill>
            </a:endParaRPr>
          </a:p>
        </p:txBody>
      </p:sp>
      <p:sp>
        <p:nvSpPr>
          <p:cNvPr id="121" name="Google Shape;121;p16"/>
          <p:cNvSpPr txBox="1"/>
          <p:nvPr>
            <p:ph idx="1" type="body"/>
          </p:nvPr>
        </p:nvSpPr>
        <p:spPr>
          <a:xfrm>
            <a:off x="5484725" y="2731900"/>
            <a:ext cx="3516000" cy="2229600"/>
          </a:xfrm>
          <a:prstGeom prst="rect">
            <a:avLst/>
          </a:prstGeom>
          <a:solidFill>
            <a:srgbClr val="434343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Type in the chat: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One word describing your goal.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Your favorite website.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">
                <a:solidFill>
                  <a:schemeClr val="lt1"/>
                </a:solidFill>
              </a:rPr>
              <a:t>One thing you hope to build by Session 10.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2" name="Google Shape;122;p16"/>
          <p:cNvSpPr txBox="1"/>
          <p:nvPr/>
        </p:nvSpPr>
        <p:spPr>
          <a:xfrm>
            <a:off x="62800" y="4762525"/>
            <a:ext cx="42204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Photo By  Vladislav Klapin on Unsplash.com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How the Web Works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Client-Server Model</a:t>
            </a:r>
            <a:endParaRPr/>
          </a:p>
        </p:txBody>
      </p:sp>
      <p:sp>
        <p:nvSpPr>
          <p:cNvPr id="133" name="Google Shape;133;p18"/>
          <p:cNvSpPr txBox="1"/>
          <p:nvPr/>
        </p:nvSpPr>
        <p:spPr>
          <a:xfrm>
            <a:off x="62800" y="4762525"/>
            <a:ext cx="362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Source:  Gemini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4" name="Google Shape;134;p18"/>
          <p:cNvPicPr preferRelativeResize="0"/>
          <p:nvPr/>
        </p:nvPicPr>
        <p:blipFill rotWithShape="1">
          <a:blip r:embed="rId3">
            <a:alphaModFix/>
          </a:blip>
          <a:srcRect b="23718" l="0" r="0" t="31864"/>
          <a:stretch/>
        </p:blipFill>
        <p:spPr>
          <a:xfrm>
            <a:off x="429150" y="1017795"/>
            <a:ext cx="8063301" cy="358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Client-Server Model</a:t>
            </a:r>
            <a:endParaRPr/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2625" y="963050"/>
            <a:ext cx="5821972" cy="349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62800" y="4762525"/>
            <a:ext cx="3621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Source: </a:t>
            </a:r>
            <a:r>
              <a:rPr lang="en" sz="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Wikipedia.com</a:t>
            </a:r>
            <a:endParaRPr sz="8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HTML, CSS and Javascript</a:t>
            </a:r>
            <a:endParaRPr/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2" y="1017800"/>
            <a:ext cx="6163925" cy="3550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4325" y="1244800"/>
            <a:ext cx="3014925" cy="340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on codepen.io</a:t>
            </a:r>
            <a:endParaRPr/>
          </a:p>
        </p:txBody>
      </p:sp>
      <p:sp>
        <p:nvSpPr>
          <p:cNvPr id="154" name="Google Shape;154;p21"/>
          <p:cNvSpPr txBox="1"/>
          <p:nvPr/>
        </p:nvSpPr>
        <p:spPr>
          <a:xfrm>
            <a:off x="460325" y="1143775"/>
            <a:ext cx="7903200" cy="4617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&lt;button&gt;Hello&lt;/button&gt;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460325" y="1907100"/>
            <a:ext cx="3229500" cy="2124000"/>
          </a:xfrm>
          <a:prstGeom prst="rect">
            <a:avLst/>
          </a:prstGeom>
          <a:solidFill>
            <a:srgbClr val="4A86E8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button {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background-color: aqua;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color: white;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font-size:20px;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border-radius:50px;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padding:10px;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}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3936300" y="1907100"/>
            <a:ext cx="4427100" cy="18471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let button = document.querySelector('button');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button.addEventListener('click', () =&gt; {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console.log('button clicked');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});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519050" y="4431875"/>
            <a:ext cx="67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https://codepen.io/magnetik-works/pen/MYeKger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